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1" r:id="rId1"/>
  </p:sldMasterIdLst>
  <p:notesMasterIdLst>
    <p:notesMasterId r:id="rId72"/>
  </p:notesMasterIdLst>
  <p:handoutMasterIdLst>
    <p:handoutMasterId r:id="rId73"/>
  </p:handoutMasterIdLst>
  <p:sldIdLst>
    <p:sldId id="735" r:id="rId2"/>
    <p:sldId id="666" r:id="rId3"/>
    <p:sldId id="790" r:id="rId4"/>
    <p:sldId id="916" r:id="rId5"/>
    <p:sldId id="850" r:id="rId6"/>
    <p:sldId id="851" r:id="rId7"/>
    <p:sldId id="852" r:id="rId8"/>
    <p:sldId id="853" r:id="rId9"/>
    <p:sldId id="855" r:id="rId10"/>
    <p:sldId id="856" r:id="rId11"/>
    <p:sldId id="857" r:id="rId12"/>
    <p:sldId id="858" r:id="rId13"/>
    <p:sldId id="859" r:id="rId14"/>
    <p:sldId id="860" r:id="rId15"/>
    <p:sldId id="861" r:id="rId16"/>
    <p:sldId id="862" r:id="rId17"/>
    <p:sldId id="863" r:id="rId18"/>
    <p:sldId id="864" r:id="rId19"/>
    <p:sldId id="865" r:id="rId20"/>
    <p:sldId id="866" r:id="rId21"/>
    <p:sldId id="867" r:id="rId22"/>
    <p:sldId id="868" r:id="rId23"/>
    <p:sldId id="869" r:id="rId24"/>
    <p:sldId id="870" r:id="rId25"/>
    <p:sldId id="871" r:id="rId26"/>
    <p:sldId id="872" r:id="rId27"/>
    <p:sldId id="917" r:id="rId28"/>
    <p:sldId id="918" r:id="rId29"/>
    <p:sldId id="919" r:id="rId30"/>
    <p:sldId id="920" r:id="rId31"/>
    <p:sldId id="873" r:id="rId32"/>
    <p:sldId id="874" r:id="rId33"/>
    <p:sldId id="875" r:id="rId34"/>
    <p:sldId id="877" r:id="rId35"/>
    <p:sldId id="921" r:id="rId36"/>
    <p:sldId id="878" r:id="rId37"/>
    <p:sldId id="879" r:id="rId38"/>
    <p:sldId id="880" r:id="rId39"/>
    <p:sldId id="881" r:id="rId40"/>
    <p:sldId id="882" r:id="rId41"/>
    <p:sldId id="883" r:id="rId42"/>
    <p:sldId id="884" r:id="rId43"/>
    <p:sldId id="885" r:id="rId44"/>
    <p:sldId id="886" r:id="rId45"/>
    <p:sldId id="887" r:id="rId46"/>
    <p:sldId id="888" r:id="rId47"/>
    <p:sldId id="889" r:id="rId48"/>
    <p:sldId id="890" r:id="rId49"/>
    <p:sldId id="891" r:id="rId50"/>
    <p:sldId id="892" r:id="rId51"/>
    <p:sldId id="893" r:id="rId52"/>
    <p:sldId id="894" r:id="rId53"/>
    <p:sldId id="895" r:id="rId54"/>
    <p:sldId id="896" r:id="rId55"/>
    <p:sldId id="897" r:id="rId56"/>
    <p:sldId id="898" r:id="rId57"/>
    <p:sldId id="899" r:id="rId58"/>
    <p:sldId id="900" r:id="rId59"/>
    <p:sldId id="901" r:id="rId60"/>
    <p:sldId id="903" r:id="rId61"/>
    <p:sldId id="904" r:id="rId62"/>
    <p:sldId id="905" r:id="rId63"/>
    <p:sldId id="907" r:id="rId64"/>
    <p:sldId id="908" r:id="rId65"/>
    <p:sldId id="909" r:id="rId66"/>
    <p:sldId id="911" r:id="rId67"/>
    <p:sldId id="912" r:id="rId68"/>
    <p:sldId id="913" r:id="rId69"/>
    <p:sldId id="914" r:id="rId70"/>
    <p:sldId id="915" r:id="rId71"/>
  </p:sldIdLst>
  <p:sldSz cx="9906000" cy="6858000" type="A4"/>
  <p:notesSz cx="6805613" cy="9939338"/>
  <p:embeddedFontLst>
    <p:embeddedFont>
      <p:font typeface="맑은 고딕" pitchFamily="50" charset="-127"/>
      <p:regular r:id="rId74"/>
      <p:bold r:id="rId75"/>
    </p:embeddedFont>
  </p:embeddedFontLst>
  <p:defaultTextStyle>
    <a:defPPr>
      <a:defRPr lang="ko-KR"/>
    </a:defPPr>
    <a:lvl1pPr algn="ctr" rtl="0" fontAlgn="base">
      <a:spcBef>
        <a:spcPct val="30000"/>
      </a:spcBef>
      <a:spcAft>
        <a:spcPct val="0"/>
      </a:spcAft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300" b="1" kern="1200">
        <a:solidFill>
          <a:srgbClr val="B60638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CC"/>
    <a:srgbClr val="FFFF66"/>
    <a:srgbClr val="66FF33"/>
    <a:srgbClr val="FF9966"/>
    <a:srgbClr val="3399FF"/>
    <a:srgbClr val="B60638"/>
    <a:srgbClr val="8080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13" autoAdjust="0"/>
    <p:restoredTop sz="97963" autoAdjust="0"/>
  </p:normalViewPr>
  <p:slideViewPr>
    <p:cSldViewPr snapToObjects="1">
      <p:cViewPr varScale="1">
        <p:scale>
          <a:sx n="81" d="100"/>
          <a:sy n="81" d="100"/>
        </p:scale>
        <p:origin x="-282" y="-102"/>
      </p:cViewPr>
      <p:guideLst>
        <p:guide orient="horz" pos="4042"/>
        <p:guide orient="horz" pos="2137"/>
        <p:guide orient="horz" pos="2455"/>
        <p:guide orient="horz" pos="2772"/>
        <p:guide orient="horz" pos="3566"/>
        <p:guide pos="217"/>
        <p:guide pos="2372"/>
        <p:guide pos="3778"/>
        <p:guide pos="1124"/>
        <p:guide pos="3438"/>
        <p:guide pos="5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46" d="100"/>
          <a:sy n="46" d="100"/>
        </p:scale>
        <p:origin x="-2778" y="-114"/>
      </p:cViewPr>
      <p:guideLst>
        <p:guide orient="horz" pos="3131"/>
        <p:guide pos="2144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t" anchorCtr="0" compatLnSpc="1">
            <a:prstTxWarp prst="textNoShape">
              <a:avLst/>
            </a:prstTxWarp>
          </a:bodyPr>
          <a:lstStyle>
            <a:lvl1pPr algn="l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t" anchorCtr="0" compatLnSpc="1">
            <a:prstTxWarp prst="textNoShape">
              <a:avLst/>
            </a:prstTxWarp>
          </a:bodyPr>
          <a:lstStyle>
            <a:lvl1pPr algn="r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b" anchorCtr="0" compatLnSpc="1">
            <a:prstTxWarp prst="textNoShape">
              <a:avLst/>
            </a:prstTxWarp>
          </a:bodyPr>
          <a:lstStyle>
            <a:lvl1pPr algn="l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0863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b" anchorCtr="0" compatLnSpc="1">
            <a:prstTxWarp prst="textNoShape">
              <a:avLst/>
            </a:prstTxWarp>
          </a:bodyPr>
          <a:lstStyle>
            <a:lvl1pPr algn="r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7A0ADAC-A11F-4EBE-93B5-6900D53F7F1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t" anchorCtr="0" compatLnSpc="1">
            <a:prstTxWarp prst="textNoShape">
              <a:avLst/>
            </a:prstTxWarp>
          </a:bodyPr>
          <a:lstStyle>
            <a:lvl1pPr algn="l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t" anchorCtr="0" compatLnSpc="1">
            <a:prstTxWarp prst="textNoShape">
              <a:avLst/>
            </a:prstTxWarp>
          </a:bodyPr>
          <a:lstStyle>
            <a:lvl1pPr algn="r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7713"/>
            <a:ext cx="5380037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21225"/>
            <a:ext cx="4992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b" anchorCtr="0" compatLnSpc="1">
            <a:prstTxWarp prst="textNoShape">
              <a:avLst/>
            </a:prstTxWarp>
          </a:bodyPr>
          <a:lstStyle>
            <a:lvl1pPr algn="l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3" tIns="45949" rIns="91903" bIns="45949" numCol="1" anchor="b" anchorCtr="0" compatLnSpc="1">
            <a:prstTxWarp prst="textNoShape">
              <a:avLst/>
            </a:prstTxWarp>
          </a:bodyPr>
          <a:lstStyle>
            <a:lvl1pPr algn="r" defTabSz="918584" latinLnBrk="1">
              <a:spcBef>
                <a:spcPct val="0"/>
              </a:spcBef>
              <a:defRPr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4495AE3-ED06-443B-B909-E12E6807175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7575"/>
            <a:fld id="{EA4CB2C8-DC33-4749-B8E7-231C649EF9D6}" type="slidenum">
              <a:rPr lang="en-US" altLang="ko-KR" smtClean="0"/>
              <a:pPr defTabSz="917575"/>
              <a:t>0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7575"/>
            <a:fld id="{866FA2FF-089C-4C43-8117-FE485D4B2606}" type="slidenum">
              <a:rPr lang="en-US" altLang="ko-KR" smtClean="0"/>
              <a:pPr defTabSz="917575"/>
              <a:t>1</a:t>
            </a:fld>
            <a:endParaRPr lang="en-US" altLang="ko-KR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03" tIns="45949" rIns="91903" bIns="45949" anchor="b"/>
          <a:lstStyle/>
          <a:p>
            <a:pPr algn="r" defTabSz="917575" latinLnBrk="1">
              <a:spcBef>
                <a:spcPct val="0"/>
              </a:spcBef>
            </a:pPr>
            <a:fld id="{6F1D9F09-4E54-474C-8913-03AE46056D12}" type="slidenum">
              <a:rPr lang="en-US" altLang="ko-KR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 defTabSz="917575" latinLnBrk="1">
                <a:spcBef>
                  <a:spcPct val="0"/>
                </a:spcBef>
              </a:pPr>
              <a:t>2</a:t>
            </a:fld>
            <a:endParaRPr lang="en-US" altLang="ko-KR" b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495AE3-ED06-443B-B909-E12E6807175E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6988"/>
            <a:ext cx="9906000" cy="142876"/>
          </a:xfrm>
          <a:prstGeom prst="rect">
            <a:avLst/>
          </a:prstGeom>
          <a:solidFill>
            <a:srgbClr val="B4005A"/>
          </a:solidFill>
          <a:ln w="12700">
            <a:solidFill>
              <a:srgbClr val="5F5F5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15888"/>
            <a:ext cx="9906000" cy="5397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4C53B-28C5-43D1-8E30-C4E64988B2B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914" name="Line 50"/>
          <p:cNvSpPr>
            <a:spLocks noChangeShapeType="1"/>
          </p:cNvSpPr>
          <p:nvPr/>
        </p:nvSpPr>
        <p:spPr bwMode="auto">
          <a:xfrm>
            <a:off x="0" y="565150"/>
            <a:ext cx="2765425" cy="0"/>
          </a:xfrm>
          <a:prstGeom prst="line">
            <a:avLst/>
          </a:prstGeom>
          <a:noFill/>
          <a:ln w="19050">
            <a:solidFill>
              <a:srgbClr val="C7095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60915" name="Line 51"/>
          <p:cNvSpPr>
            <a:spLocks noChangeShapeType="1"/>
          </p:cNvSpPr>
          <p:nvPr/>
        </p:nvSpPr>
        <p:spPr bwMode="auto">
          <a:xfrm>
            <a:off x="2765425" y="565150"/>
            <a:ext cx="7140575" cy="0"/>
          </a:xfrm>
          <a:prstGeom prst="line">
            <a:avLst/>
          </a:prstGeom>
          <a:noFill/>
          <a:ln w="19050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60919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0963" y="6584950"/>
            <a:ext cx="2063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z="1000" dirty="0" smtClean="0"/>
              <a:t>/65</a:t>
            </a:r>
            <a:endParaRPr lang="en-US" altLang="ko-KR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0" r:id="rId2"/>
    <p:sldLayoutId id="2147484512" r:id="rId3"/>
    <p:sldLayoutId id="2147484513" r:id="rId4"/>
    <p:sldLayoutId id="2147484514" r:id="rId5"/>
    <p:sldLayoutId id="2147484515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22" r:id="rId12"/>
    <p:sldLayoutId id="2147484523" r:id="rId13"/>
    <p:sldLayoutId id="2147484524" r:id="rId14"/>
    <p:sldLayoutId id="2147484525" r:id="rId15"/>
    <p:sldLayoutId id="2147484526" r:id="rId16"/>
    <p:sldLayoutId id="2147484527" r:id="rId17"/>
    <p:sldLayoutId id="2147484528" r:id="rId18"/>
    <p:sldLayoutId id="2147484529" r:id="rId19"/>
    <p:sldLayoutId id="2147484530" r:id="rId20"/>
    <p:sldLayoutId id="2147484531" r:id="rId21"/>
    <p:sldLayoutId id="2147484532" r:id="rId22"/>
    <p:sldLayoutId id="2147484533" r:id="rId23"/>
    <p:sldLayoutId id="2147484534" r:id="rId24"/>
    <p:sldLayoutId id="2147484535" r:id="rId25"/>
    <p:sldLayoutId id="2147484536" r:id="rId26"/>
    <p:sldLayoutId id="2147484537" r:id="rId27"/>
    <p:sldLayoutId id="2147484539" r:id="rId28"/>
    <p:sldLayoutId id="2147484540" r:id="rId29"/>
    <p:sldLayoutId id="2147484541" r:id="rId30"/>
    <p:sldLayoutId id="2147484542" r:id="rId31"/>
    <p:sldLayoutId id="2147484543" r:id="rId32"/>
    <p:sldLayoutId id="2147484544" r:id="rId33"/>
    <p:sldLayoutId id="2147484545" r:id="rId34"/>
    <p:sldLayoutId id="2147484546" r:id="rId35"/>
    <p:sldLayoutId id="2147484547" r:id="rId36"/>
    <p:sldLayoutId id="2147484548" r:id="rId37"/>
    <p:sldLayoutId id="2147484549" r:id="rId38"/>
    <p:sldLayoutId id="2147484550" r:id="rId39"/>
    <p:sldLayoutId id="2147484551" r:id="rId40"/>
    <p:sldLayoutId id="2147484552" r:id="rId41"/>
    <p:sldLayoutId id="2147484553" r:id="rId42"/>
    <p:sldLayoutId id="2147484554" r:id="rId43"/>
    <p:sldLayoutId id="2147484555" r:id="rId44"/>
    <p:sldLayoutId id="2147484556" r:id="rId45"/>
    <p:sldLayoutId id="2147484557" r:id="rId46"/>
    <p:sldLayoutId id="2147484558" r:id="rId47"/>
    <p:sldLayoutId id="2147484559" r:id="rId48"/>
    <p:sldLayoutId id="2147484560" r:id="rId49"/>
    <p:sldLayoutId id="2147484561" r:id="rId50"/>
    <p:sldLayoutId id="2147484562" r:id="rId51"/>
    <p:sldLayoutId id="2147484563" r:id="rId52"/>
    <p:sldLayoutId id="2147484565" r:id="rId53"/>
    <p:sldLayoutId id="2147484566" r:id="rId54"/>
    <p:sldLayoutId id="2147484567" r:id="rId55"/>
    <p:sldLayoutId id="2147484569" r:id="rId56"/>
    <p:sldLayoutId id="2147484570" r:id="rId57"/>
    <p:sldLayoutId id="2147484571" r:id="rId58"/>
    <p:sldLayoutId id="2147484573" r:id="rId59"/>
    <p:sldLayoutId id="2147484574" r:id="rId60"/>
    <p:sldLayoutId id="2147484575" r:id="rId61"/>
    <p:sldLayoutId id="2147484576" r:id="rId62"/>
    <p:sldLayoutId id="2147484577" r:id="rId63"/>
  </p:sldLayoutIdLst>
  <p:hf hdr="0" ftr="0" dt="0"/>
  <p:txStyles>
    <p:titleStyle>
      <a:lvl1pPr marL="292100" indent="-2921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+mj-lt"/>
          <a:ea typeface="+mj-ea"/>
          <a:cs typeface="+mj-cs"/>
        </a:defRPr>
      </a:lvl1pPr>
      <a:lvl2pPr marL="292100" indent="-2921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292100" indent="-2921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292100" indent="-2921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92100" indent="-2921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749300" indent="-292100" algn="l" rtl="0" fontAlgn="base" latinLnBrk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06500" indent="-292100" algn="l" rtl="0" fontAlgn="base" latinLnBrk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663700" indent="-292100" algn="l" rtl="0" fontAlgn="base" latinLnBrk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20900" indent="-292100" algn="l" rtl="0" fontAlgn="base" latinLnBrk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900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+mn-lt"/>
          <a:ea typeface="+mn-ea"/>
          <a:cs typeface="+mn-cs"/>
        </a:defRPr>
      </a:lvl1pPr>
      <a:lvl2pPr marL="7683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8745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655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http://www.lgcns.com/lgcns/about/image/logo_cns_eng.gif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121.170.212.59:3001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 descr="LG전자유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333375"/>
            <a:ext cx="1544638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14"/>
          <p:cNvSpPr txBox="1">
            <a:spLocks noChangeArrowheads="1"/>
          </p:cNvSpPr>
          <p:nvPr/>
        </p:nvSpPr>
        <p:spPr bwMode="auto">
          <a:xfrm>
            <a:off x="6859588" y="608013"/>
            <a:ext cx="2681287" cy="40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LGMK CIC BUILD UP</a:t>
            </a:r>
            <a:endParaRPr lang="ko-KR" altLang="en-US" sz="2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88" name="Text Box 15"/>
          <p:cNvSpPr txBox="1">
            <a:spLocks noChangeArrowheads="1"/>
          </p:cNvSpPr>
          <p:nvPr/>
        </p:nvSpPr>
        <p:spPr bwMode="auto">
          <a:xfrm>
            <a:off x="5387174" y="1458913"/>
            <a:ext cx="4153701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Manager </a:t>
            </a:r>
            <a:r>
              <a:rPr lang="en-US" altLang="ko-KR" sz="2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 User Guide</a:t>
            </a:r>
            <a:endParaRPr lang="ko-KR" altLang="en-US" sz="2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89" name="Line 16"/>
          <p:cNvSpPr>
            <a:spLocks noChangeShapeType="1"/>
          </p:cNvSpPr>
          <p:nvPr/>
        </p:nvSpPr>
        <p:spPr bwMode="auto">
          <a:xfrm>
            <a:off x="382588" y="2006600"/>
            <a:ext cx="9145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390" name="Text Box 17"/>
          <p:cNvSpPr txBox="1">
            <a:spLocks noChangeArrowheads="1"/>
          </p:cNvSpPr>
          <p:nvPr/>
        </p:nvSpPr>
        <p:spPr bwMode="auto">
          <a:xfrm>
            <a:off x="5788629" y="2333625"/>
            <a:ext cx="3752246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LGMK-CIC-DE-01</a:t>
            </a:r>
          </a:p>
          <a:p>
            <a:pPr algn="r">
              <a:spcBef>
                <a:spcPct val="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Ver1.5</a:t>
            </a:r>
            <a:endPara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>
              <a:spcBef>
                <a:spcPct val="0"/>
              </a:spcBef>
            </a:pPr>
            <a:endPara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>
              <a:spcBef>
                <a:spcPct val="0"/>
              </a:spcBef>
            </a:pPr>
            <a:endPara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>
              <a:spcBef>
                <a:spcPct val="0"/>
              </a:spcBef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 in charge: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CIC Solution Team</a:t>
            </a:r>
            <a:endParaRPr lang="ko-KR" altLang="en-US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58" name="Group 34"/>
          <p:cNvGraphicFramePr>
            <a:graphicFrameLocks noGrp="1"/>
          </p:cNvGraphicFramePr>
          <p:nvPr/>
        </p:nvGraphicFramePr>
        <p:xfrm>
          <a:off x="1397000" y="4076700"/>
          <a:ext cx="7137400" cy="2451862"/>
        </p:xfrm>
        <a:graphic>
          <a:graphicData uri="http://schemas.openxmlformats.org/drawingml/2006/table">
            <a:tbl>
              <a:tblPr/>
              <a:tblGrid>
                <a:gridCol w="3556000"/>
                <a:gridCol w="3581400"/>
              </a:tblGrid>
              <a:tr h="180975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Copyright ⓒ LG CNS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It is prohibited to copy, reproduce or distribute any or all of the contents of this document without prior permission from LG CNS.</a:t>
                      </a:r>
                    </a:p>
                  </a:txBody>
                  <a:tcPr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98" name="Picture 33" descr="http://www.lgcns.com/lgcns/about/image/logo_cns_eng.g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7545388" y="3968750"/>
            <a:ext cx="1935162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375" name="Group 39"/>
          <p:cNvGraphicFramePr>
            <a:graphicFrameLocks noGrp="1"/>
          </p:cNvGraphicFramePr>
          <p:nvPr/>
        </p:nvGraphicFramePr>
        <p:xfrm>
          <a:off x="739775" y="4611688"/>
          <a:ext cx="4600575" cy="725488"/>
        </p:xfrm>
        <a:graphic>
          <a:graphicData uri="http://schemas.openxmlformats.org/drawingml/2006/table">
            <a:tbl>
              <a:tblPr/>
              <a:tblGrid>
                <a:gridCol w="2300288"/>
                <a:gridCol w="2300287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 CNS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LGMK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>
                        <a:alpha val="1961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Hui-Joong, Chae (sign)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Balaz</a:t>
                      </a:r>
                      <a:r>
                        <a:rPr kumimoji="1" lang="hu-HU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Sagi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(sign)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0489" y="2060848"/>
          <a:ext cx="9283031" cy="2392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ADDRESS1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ADDRESS2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Interface information about call processing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 ADDRESS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PUBLIC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ADDRESS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server's IP address to transferred to extension or external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LOCAL ADDRESS: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Registered users within or internal service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PUBLIC ADDRESS: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Registered users from outside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or extension user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START RTP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RTP port address used by media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START/END CHANNEL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Channel bandwidth to handle media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BACKUP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Unused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231246" y="109538"/>
            <a:ext cx="364074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Equipment(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/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Media)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005" y="944724"/>
            <a:ext cx="9235503" cy="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489" y="5229200"/>
          <a:ext cx="9283031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NEW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SAVE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Buttons for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add/edit/delete to media list information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NEW: I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nitialization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to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enter a new media list information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SAVE: Saving information entered to m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edia list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information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entry 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CANCEL: Initialization media list i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nformation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in creating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DELETE: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Deletion selected media list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887739" y="109538"/>
            <a:ext cx="292580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Media List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928689"/>
            <a:ext cx="9361040" cy="417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34731" y="2401144"/>
            <a:ext cx="475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Media server list for use in call processing 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8034" y="1988840"/>
          <a:ext cx="9283031" cy="19750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6696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MEDIA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SERVER ADDRESS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server address that is used by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Call-processing server 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482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START/END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CHANEL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Channel information that is used by call-processing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482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STATUS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server's status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UNUSE: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No media servers that is used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PAUSE: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Disabled (not incoming call to the specified channel)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USE: Being used in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the media server by specifying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887739" y="109538"/>
            <a:ext cx="292580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Media List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2" y="944725"/>
            <a:ext cx="9337064" cy="66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0489" y="4221088"/>
          <a:ext cx="9283031" cy="16704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NEW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SAVE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NTP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STOP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NTP RESTART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Buttons for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add/edit/delete to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NTP server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information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NEW: I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nitialization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NTP SERVER NAME to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enter a new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NTP server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information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SAVE: Saving information entered to NTP SERVER NAME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CANCEL: Initialization NTP SERVER NAME enter windows in creating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DELETE: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 the selected NTP server list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NTP STOP: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Stop the NTP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데몬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(?) on the server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NTP RESTART: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Restart the NTP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데몬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(?) on the server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SAVE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Apply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to the server, set time to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CURRENT TIME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442378" y="109538"/>
            <a:ext cx="23711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NTP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354" y="716912"/>
            <a:ext cx="9456166" cy="33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44888" y="1135777"/>
            <a:ext cx="346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Select the server to set the NTP 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4755" y="2107883"/>
            <a:ext cx="505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 list of NTP servers configured on the 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4097" y="2809111"/>
            <a:ext cx="292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Enter the NTP server.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1" y="872716"/>
            <a:ext cx="9419207" cy="300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0489" y="4005064"/>
          <a:ext cx="9283031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NEW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SAVE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Button for add/edit/delete to firewall setting information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NEW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Enter the new firewall information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SAVE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Save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the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firewall setting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CANCEL :  Initialization the firewall setting enter windows in creating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DELETE : D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elete the selected firewall setting information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112159" y="109538"/>
            <a:ext cx="27013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Firewall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4370" y="1268760"/>
            <a:ext cx="346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Select the server for firewall settings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22186" y="3039576"/>
          <a:ext cx="9283031" cy="3115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ACCEPT TYPE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Firewall policy setting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ACCEPT: Allowed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DROP: Blocked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IFACE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Network interface setting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NONE: All interface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ETHERNET INTERFACE NAME: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Network interface to apply the policy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PROTOCOL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Protocol Settings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NONE: All protocol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UDP/TCP: P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rotocol type to apply the policy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SOURCE IP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 addresses access to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SOURCE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Port information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access to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DESTINATION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Port used by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201062" y="109538"/>
            <a:ext cx="264848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–Firewall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76" y="872716"/>
            <a:ext cx="9489505" cy="187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1" y="646248"/>
            <a:ext cx="9415970" cy="3610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8089991" y="109538"/>
            <a:ext cx="172354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User 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2349" y="1308311"/>
            <a:ext cx="330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User search using the search conditions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5509" y="713156"/>
            <a:ext cx="453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the user information input / edit / delete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500" y="1648545"/>
            <a:ext cx="3918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 total number of user information input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22186" y="2960948"/>
          <a:ext cx="9283031" cy="3546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account information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E164 (Phone number)/USER ID/PASSWORD/REALM (Domain)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CID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ID service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6558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PERMISSION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terminal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authority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PAUSE/SENDRECV/SENDONLY/RECVONLY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DECLINE: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Deny of registration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FORWARD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TYPE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FORWARD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E164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forwarding method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and call forwarding phone number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DISABLE/ALL/BUSY/TIMEOUT/UNREGISTER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LIMIT CALL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TIME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Maximum call time (0: unlimited)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PICK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UP GROUP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PICKUP Group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METHOD OF CALL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connected method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for registered users concurrent enrollment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(MULTI-REGISTER USER)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CONCURRENT/SEQUENCE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RECORD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Recording service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154111" y="109538"/>
            <a:ext cx="165942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User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428" y="799004"/>
            <a:ext cx="940009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2480" y="1268760"/>
          <a:ext cx="9283031" cy="43957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PREPAY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Prepay service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CLIR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Calling Line Identification Restriction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CLIP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Calling Line Identification Presentation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CLASS OF USER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Users type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- NORMAL/ENTERPRISE/CALLCENTER/IVR/WHOLESALE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EXT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Shorten the extension number 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Additional service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CRBT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ANNOUNCE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Change notification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VMS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Does not support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MEDIA RELAY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Support media relay service to the public IP users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NETWORK : Service that recognize public IP users to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private network 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PERMISSION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allow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setting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EXTENSION: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LOCAL: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LONG DISTANCE: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MOBILE: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INTERNATIONAL: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MULTI REGISTER: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MULTI CALL: 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089991" y="109538"/>
            <a:ext cx="172354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User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0489" y="5009336"/>
          <a:ext cx="9283031" cy="12377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IDENTITY/PASSWORD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CALL CENTER log in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ADDR/PORT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Not used 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REALM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 and domain contains CALL CENTER group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end and receive information about extension and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QUEUE belonging to the same policy group and domain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1" y="980729"/>
            <a:ext cx="9368189" cy="38690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60612" y="967666"/>
            <a:ext cx="4612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CALL CENTER account, enter/edit/delete 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5078" y="1268761"/>
            <a:ext cx="395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Search button CALL CENTER account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1173" y="2204866"/>
            <a:ext cx="246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CALL CENTER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account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37808" y="109538"/>
            <a:ext cx="267573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Call Center User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98" name="Group 38"/>
          <p:cNvGraphicFramePr>
            <a:graphicFrameLocks noGrp="1"/>
          </p:cNvGraphicFramePr>
          <p:nvPr/>
        </p:nvGraphicFramePr>
        <p:xfrm>
          <a:off x="706438" y="980728"/>
          <a:ext cx="8601075" cy="2949385"/>
        </p:xfrm>
        <a:graphic>
          <a:graphicData uri="http://schemas.openxmlformats.org/drawingml/2006/table">
            <a:tbl>
              <a:tblPr/>
              <a:tblGrid>
                <a:gridCol w="1474787"/>
                <a:gridCol w="1151595"/>
                <a:gridCol w="2664296"/>
                <a:gridCol w="1764196"/>
                <a:gridCol w="1546201"/>
              </a:tblGrid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 on</a:t>
                      </a: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Revised Content</a:t>
                      </a: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Revised by</a:t>
                      </a: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Approved by</a:t>
                      </a: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2012.08.01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First written</a:t>
                      </a:r>
                      <a:endParaRPr kumimoji="1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kumimoji="1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2012.08.07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 update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2012.08.20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 update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2012.08.22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 update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2012.08.27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 update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2012.08.27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 update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Sang-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Hui-Joong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Chae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42" name="Rectangle 43"/>
          <p:cNvSpPr>
            <a:spLocks noChangeArrowheads="1"/>
          </p:cNvSpPr>
          <p:nvPr/>
        </p:nvSpPr>
        <p:spPr bwMode="auto">
          <a:xfrm>
            <a:off x="659683" y="77788"/>
            <a:ext cx="2709141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46800" rIns="46800">
            <a:spAutoFit/>
          </a:bodyPr>
          <a:lstStyle/>
          <a:p>
            <a:pPr marL="361950" indent="-361950" latinLnBrk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Revision History</a:t>
            </a:r>
            <a:endParaRPr lang="ko-KR" altLang="en-US" sz="28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43" name="Oval 84"/>
          <p:cNvSpPr>
            <a:spLocks noChangeArrowheads="1"/>
          </p:cNvSpPr>
          <p:nvPr/>
        </p:nvSpPr>
        <p:spPr bwMode="auto">
          <a:xfrm>
            <a:off x="523875" y="552450"/>
            <a:ext cx="152400" cy="152400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AF092D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44" name="Line 85"/>
          <p:cNvSpPr>
            <a:spLocks noChangeShapeType="1"/>
          </p:cNvSpPr>
          <p:nvPr/>
        </p:nvSpPr>
        <p:spPr bwMode="auto">
          <a:xfrm>
            <a:off x="676275" y="625475"/>
            <a:ext cx="6924675" cy="0"/>
          </a:xfrm>
          <a:prstGeom prst="line">
            <a:avLst/>
          </a:prstGeom>
          <a:noFill/>
          <a:ln w="3175">
            <a:solidFill>
              <a:srgbClr val="C70952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77" y="685411"/>
            <a:ext cx="9541060" cy="56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19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972234" y="132795"/>
            <a:ext cx="1805302" cy="34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Group 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0478" y="80070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group information input/edit/delete 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21252" y="3988806"/>
            <a:ext cx="221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group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9228" y="1179602"/>
            <a:ext cx="211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Groups search button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460" y="5396211"/>
            <a:ext cx="36004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 list 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Changed the order of priority according to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0865" y="5420253"/>
            <a:ext cx="312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Extension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4488" y="4124109"/>
            <a:ext cx="3054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 to move the extension number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2480" y="1268760"/>
          <a:ext cx="9283031" cy="33653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8172"/>
                <a:gridCol w="7734859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GDN E164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Representative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 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must be set extension band in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plan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METHOD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method extension number belonging to group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Concurrent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calls 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Sequential call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If there is no response within a specified time and then call next extension.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(10/15/30)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POLICY/REALM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 and domain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r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epresentative number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HOUR1/MIN1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HOUR2/MIN2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service available time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If any item is zero, no time limit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HOUR1/MIN1: Start time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HOUR2/MIN2: End time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DAY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Specify service available day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week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Detailed setting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representative number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APPLY LAST TIME: Specify the priority calling considering the phone response time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ENABLE RBT: Specify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CRBT functions to representative number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ENABLE WAIT: If all extension belonging to representative number is busy, w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ait until the call has ended 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APPLY USER LOGIN: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 the current server does not support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ENABLE VIRTUAL QUEUE: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Virtual number of callers waiting (CTI interworking required)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061137" y="109538"/>
            <a:ext cx="17524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Group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08" y="758516"/>
            <a:ext cx="9431417" cy="571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10556" y="109538"/>
            <a:ext cx="270298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Number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ing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 Plan 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0722" y="816968"/>
            <a:ext cx="319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Policy input/edit/delete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704" y="4304129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8614" y="1232756"/>
            <a:ext cx="25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Search button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81092" y="1541248"/>
            <a:ext cx="249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priority search button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2480" y="1268760"/>
          <a:ext cx="9283031" cy="43467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PATTERN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Pattern for set the routing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(Use Regular Expression 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REPLACEMENT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Change policy input PATTERN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(PREFIX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Add/modify/delete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${EXT}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Default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070${EXT} 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 to phone number PREFIX 070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(ex : 12345678  07012345678)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${EXT}90 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 to phone number POSTFIX 070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(ex : 12345678  1234567890)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${EXT:3} 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 before the three-digit phone number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(ex : 07012345678 12345678)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${EXT:-3} 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Delete behind the three-digit phone number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(ex : 07012345678 07012345)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GRADE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CALL PERMISSION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 connection with the user's CALL PERMISSION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EXTENSION/LOCAL/LONG/MOBILE/INTERNATIONAL (CALL PERMISSION)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PICKUP: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Pickup specific extension belongs to a group specified PICKUP group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GROUP-PICKUP: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Pickup belongs to a group specified PICKUP group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CALLER-GDN: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Change Caller number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USER's CID is a high priority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CALLED-GDN: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Change Recipients number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TRUNK-EXTENSION: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Extension is set to different server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EXCEPT-EXTENSION: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Not treated as an extension for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 certain number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SERVICE: Treated as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IVR and service number for a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certain number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BLOCK: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Service Limited for a certain number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LOGIN/LOGOUT: Unsupported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Specify TRUNK group to be used for the connection, If the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external caller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 is applied routing policy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27452" y="109538"/>
            <a:ext cx="2650084" cy="34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Number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ing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 Plan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1" y="980728"/>
            <a:ext cx="9361040" cy="48196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735704" y="954603"/>
            <a:ext cx="4377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PICKUP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information input/edit/delete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41904" y="1321013"/>
            <a:ext cx="234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 group search button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5251" y="2492898"/>
            <a:ext cx="2418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group list 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80" y="4509122"/>
            <a:ext cx="3276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extension list 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2870" y="4509122"/>
            <a:ext cx="3276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Extension list 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2132858"/>
            <a:ext cx="678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 list 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6973" y="3007985"/>
            <a:ext cx="319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Specify the group name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06973" y="3244625"/>
            <a:ext cx="319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6973" y="3481264"/>
            <a:ext cx="319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PICKUP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 domain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50489" y="5943168"/>
          <a:ext cx="9283031" cy="45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83031"/>
              </a:tblGrid>
              <a:tr h="298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Automatically reflected PICKUP GROUP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user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when pickup group is set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-15552" y="3789040"/>
            <a:ext cx="3054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 to move the extension number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7365268" y="109538"/>
            <a:ext cx="243528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Pickup Group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2480" y="5943168"/>
          <a:ext cx="9361040" cy="2988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61040"/>
              </a:tblGrid>
              <a:tr h="298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REALM is related user REGISTER and CALL CENTER function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057931" y="109538"/>
            <a:ext cx="175560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Realm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40" y="859868"/>
            <a:ext cx="9357680" cy="490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872920" y="883748"/>
            <a:ext cx="405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REALM information input/edit/delete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496" y="3188005"/>
            <a:ext cx="921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REALM list (Can be specified up to 128 )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99857" y="5265204"/>
            <a:ext cx="19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Domain-Specification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442378" y="109538"/>
            <a:ext cx="2371162" cy="34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Policy Group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124" y="987445"/>
            <a:ext cx="9343392" cy="503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935063" y="2539933"/>
            <a:ext cx="568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list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KEY 0 and 9999 is default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470" y="5769260"/>
            <a:ext cx="331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KEY: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Random number between 1 to 9998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2827" y="5769260"/>
            <a:ext cx="304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VALUE: POLICY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 name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3120" y="5769260"/>
            <a:ext cx="3522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Whether to use DEFAULT POLICY group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8745" y="1027765"/>
            <a:ext cx="4392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Buttons to POLICY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information input/edit/delete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101212" y="109538"/>
            <a:ext cx="171232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CRBT</a:t>
            </a:r>
            <a:endParaRPr lang="en-US" altLang="ko-KR" sz="1500" dirty="0" smtClean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101212" y="109538"/>
            <a:ext cx="171232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CRBT</a:t>
            </a:r>
            <a:endParaRPr lang="en-US" altLang="ko-KR" sz="1500" dirty="0" smtClean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101212" y="109538"/>
            <a:ext cx="171232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CRBT</a:t>
            </a:r>
            <a:endParaRPr lang="en-US" altLang="ko-KR" sz="1500" dirty="0" smtClean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3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704528" y="61913"/>
            <a:ext cx="1125245" cy="609398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none" lIns="46800" rIns="46800">
            <a:spAutoFit/>
          </a:bodyPr>
          <a:lstStyle/>
          <a:p>
            <a:pPr marL="361950" indent="-361950" algn="ctr" eaLnBrk="1" hangingPunct="1"/>
            <a:r>
              <a:rPr lang="en-US" altLang="ko-KR" sz="280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INDEX</a:t>
            </a:r>
            <a:endParaRPr lang="ko-KR" altLang="en-US" sz="2400" dirty="0" smtClean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5" name="Oval 84"/>
          <p:cNvSpPr>
            <a:spLocks noChangeArrowheads="1"/>
          </p:cNvSpPr>
          <p:nvPr/>
        </p:nvSpPr>
        <p:spPr bwMode="auto">
          <a:xfrm>
            <a:off x="527050" y="536575"/>
            <a:ext cx="152400" cy="152400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AF092D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6" name="Line 85"/>
          <p:cNvSpPr>
            <a:spLocks noChangeShapeType="1"/>
          </p:cNvSpPr>
          <p:nvPr/>
        </p:nvSpPr>
        <p:spPr bwMode="auto">
          <a:xfrm>
            <a:off x="679450" y="609600"/>
            <a:ext cx="6924675" cy="0"/>
          </a:xfrm>
          <a:prstGeom prst="line">
            <a:avLst/>
          </a:prstGeom>
          <a:noFill/>
          <a:ln w="3175">
            <a:solidFill>
              <a:srgbClr val="C70952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7" name="Rectangle 19"/>
          <p:cNvSpPr>
            <a:spLocks noChangeArrowheads="1"/>
          </p:cNvSpPr>
          <p:nvPr/>
        </p:nvSpPr>
        <p:spPr bwMode="auto">
          <a:xfrm>
            <a:off x="1172580" y="1356078"/>
            <a:ext cx="2850397" cy="1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247650" indent="-24765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Access management page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Screen configuration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Configuration</a:t>
            </a: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Policy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en-US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Trunk 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Monitoring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Account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8" name="Rectangle 40"/>
          <p:cNvSpPr>
            <a:spLocks noChangeArrowheads="1"/>
          </p:cNvSpPr>
          <p:nvPr/>
        </p:nvSpPr>
        <p:spPr bwMode="auto">
          <a:xfrm>
            <a:off x="920552" y="920309"/>
            <a:ext cx="1982723" cy="42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361950" indent="-361950" algn="l" defTabSz="762000">
              <a:lnSpc>
                <a:spcPct val="120000"/>
              </a:lnSpc>
              <a:spcBef>
                <a:spcPct val="0"/>
              </a:spcBef>
              <a:tabLst>
                <a:tab pos="809625" algn="l"/>
              </a:tabLst>
            </a:pPr>
            <a:r>
              <a:rPr lang="en-US" altLang="ko-KR" sz="18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Ⅰ. nx Switch(PBX)</a:t>
            </a:r>
            <a:endParaRPr lang="ko-KR" altLang="en-US" sz="18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9" name="Rectangle 62"/>
          <p:cNvSpPr>
            <a:spLocks noChangeArrowheads="1"/>
          </p:cNvSpPr>
          <p:nvPr/>
        </p:nvSpPr>
        <p:spPr bwMode="auto">
          <a:xfrm>
            <a:off x="1136576" y="4094974"/>
            <a:ext cx="3476625" cy="132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Execution &amp; Log in</a:t>
            </a:r>
            <a:endParaRPr lang="ko-KR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en-US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Screen Configuration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3.  Data Retrieval</a:t>
            </a: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4.  Data List </a:t>
            </a: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5.  Listening</a:t>
            </a: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40" name="Rectangle 64"/>
          <p:cNvSpPr>
            <a:spLocks noChangeArrowheads="1"/>
          </p:cNvSpPr>
          <p:nvPr/>
        </p:nvSpPr>
        <p:spPr bwMode="auto">
          <a:xfrm>
            <a:off x="956556" y="3521886"/>
            <a:ext cx="1181350" cy="42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361950" indent="-361950" algn="l" defTabSz="762000">
              <a:lnSpc>
                <a:spcPct val="120000"/>
              </a:lnSpc>
              <a:spcBef>
                <a:spcPct val="0"/>
              </a:spcBef>
            </a:pPr>
            <a:r>
              <a:rPr lang="en-US" altLang="ko-KR" sz="18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Ⅲ</a:t>
            </a:r>
            <a:r>
              <a:rPr lang="en-US" altLang="ko-KR" sz="1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8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 VRS</a:t>
            </a:r>
            <a:endParaRPr lang="ko-KR" altLang="en-US" sz="18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41" name="Line 94"/>
          <p:cNvSpPr>
            <a:spLocks noChangeShapeType="1"/>
          </p:cNvSpPr>
          <p:nvPr/>
        </p:nvSpPr>
        <p:spPr bwMode="auto">
          <a:xfrm flipV="1">
            <a:off x="1172580" y="3336298"/>
            <a:ext cx="5765800" cy="9525"/>
          </a:xfrm>
          <a:prstGeom prst="line">
            <a:avLst/>
          </a:prstGeom>
          <a:noFill/>
          <a:ln w="9525">
            <a:solidFill>
              <a:srgbClr val="C5C5C5"/>
            </a:solidFill>
            <a:prstDash val="dash"/>
            <a:round/>
            <a:headEnd type="oval" w="sm" len="sm"/>
            <a:tailEnd type="none" w="sm" len="sm"/>
          </a:ln>
        </p:spPr>
        <p:txBody>
          <a:bodyPr lIns="46800" tIns="46800" rIns="46800" bIns="46800" anchor="ctr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207333" y="1359799"/>
            <a:ext cx="2987935" cy="157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247650" indent="-24765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IVR Default Setting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IVR Ment Setting</a:t>
            </a: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Ment by Day and Time Set 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IVR Trunk Set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en-US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Source Upload 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47650" indent="-247650" algn="l" defTabSz="762000">
              <a:spcBef>
                <a:spcPct val="0"/>
              </a:spcBef>
              <a:buFontTx/>
              <a:buAutoNum type="arabicPeriod" startAt="3"/>
            </a:pPr>
            <a:r>
              <a:rPr lang="ko-KR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Source Setting for Groups</a:t>
            </a:r>
            <a:endParaRPr lang="en-US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40"/>
          <p:cNvSpPr>
            <a:spLocks noChangeArrowheads="1"/>
          </p:cNvSpPr>
          <p:nvPr/>
        </p:nvSpPr>
        <p:spPr bwMode="auto">
          <a:xfrm>
            <a:off x="4955305" y="924030"/>
            <a:ext cx="1118833" cy="42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361950" indent="-361950" algn="l" defTabSz="762000">
              <a:lnSpc>
                <a:spcPct val="120000"/>
              </a:lnSpc>
              <a:spcBef>
                <a:spcPct val="0"/>
              </a:spcBef>
              <a:tabLst>
                <a:tab pos="809625" algn="l"/>
              </a:tabLst>
            </a:pP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r>
              <a:rPr lang="en-US" altLang="ko-KR" sz="18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nx IVR</a:t>
            </a:r>
            <a:endParaRPr lang="ko-KR" altLang="en-US" sz="18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076775" y="4089406"/>
            <a:ext cx="4124697" cy="157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Execution &amp; Log in</a:t>
            </a:r>
            <a:endParaRPr lang="ko-KR" altLang="en-US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en-US" sz="1600" b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en-US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Setting 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3.  Board Screen – Total Call Status</a:t>
            </a: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4.  Board Screen – Total Status </a:t>
            </a: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5.  Board Screen – Site Status</a:t>
            </a:r>
          </a:p>
          <a:p>
            <a:pPr marL="457200" indent="-457200" algn="l" defTabSz="762000">
              <a:spcBef>
                <a:spcPct val="0"/>
              </a:spcBef>
            </a:pPr>
            <a:r>
              <a:rPr lang="en-US" altLang="ko-KR" sz="1600" b="0" dirty="0" smtClean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6.  Board Screen – Site Agent Call Status</a:t>
            </a:r>
            <a:endParaRPr lang="en-US" altLang="ko-KR" sz="1600" b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64"/>
          <p:cNvSpPr>
            <a:spLocks noChangeArrowheads="1"/>
          </p:cNvSpPr>
          <p:nvPr/>
        </p:nvSpPr>
        <p:spPr bwMode="auto">
          <a:xfrm>
            <a:off x="4896755" y="3516318"/>
            <a:ext cx="1376788" cy="42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marL="361950" indent="-361950" algn="l" defTabSz="762000">
              <a:lnSpc>
                <a:spcPct val="120000"/>
              </a:lnSpc>
              <a:spcBef>
                <a:spcPct val="0"/>
              </a:spcBef>
            </a:pPr>
            <a:r>
              <a:rPr lang="en-US" altLang="ko-KR" sz="1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Ⅳ. </a:t>
            </a:r>
            <a:r>
              <a:rPr lang="en-US" altLang="ko-KR" sz="18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 Board</a:t>
            </a:r>
            <a:endParaRPr lang="ko-KR" altLang="en-US" sz="18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29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972972" y="109538"/>
            <a:ext cx="184056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Policy – 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Record</a:t>
            </a:r>
            <a:endParaRPr lang="en-US" altLang="ko-KR" sz="1500" dirty="0" smtClean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893794"/>
            <a:ext cx="9276717" cy="415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13813" y="4772181"/>
            <a:ext cx="169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Play Record-file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3230" y="1268760"/>
            <a:ext cx="25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Record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Search button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4713" y="4772181"/>
            <a:ext cx="249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Download Record-file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761824" y="109538"/>
            <a:ext cx="20517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Trunk List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84" y="836712"/>
            <a:ext cx="9350821" cy="438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86632" y="3068960"/>
          <a:ext cx="9283031" cy="3115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NAME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Name 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alias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l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inkage server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REMOTE ADDRESS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REALM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PORT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Linkage server information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REMOTE ADDRESS/PORT: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Transmission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information of SIP message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REALM: Domain information 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If you do not use, enter the IP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ADDRESS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IP information for use in internal server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PROTOCOL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Linkage Protocol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(UDP/TCP/TLS)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DIRECTION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Linkage method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(INBOUND/OUTBOUND/BOTH)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an be set INBOUND/OUTBOND TRUNK in according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to the linkage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method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MAX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CHANNEL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 of linkage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channel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INTERWORKING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SIP linkage method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IP-TRUNK: General linkage method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SIP-CONNECT: S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ending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method to FROM field s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pecified E164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761824" y="109538"/>
            <a:ext cx="20517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Trunk List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771" y="763509"/>
            <a:ext cx="9433049" cy="201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86632" y="1124744"/>
          <a:ext cx="9283031" cy="54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SUPPORT P-ASSERTED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P-ASSERTED,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Whether to use the field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SUPPORT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DIVERSION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DIVERSION,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Whether to use the field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SUPPORT REGISTER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Registration to linkage server using REGISTER message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ID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PASSWORD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E164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EXPIRES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RETRY TIME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Account information and environment about linkage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server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USER ID/PASSWORD/E164: Account information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EXPIRES: REGISTER EXPIRES TIMES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RETRY TIME: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 retransmission cycle, when it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fails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 PORT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Internal SIP service port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SIGNAL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 information to link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with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external server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 many calls, used to call traffic distribution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CALLED CLI PATTERN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Recipient number identification pattern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(Use Regular Expression)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CLI PATTERN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number identification pattern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(Use Regular Expression)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MEDIA RELAY: Media relay service (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Not supported by default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VIDEO: VIDIO service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CHECK: Interworking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server HEARTBEAT check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CHANGE FROM: Change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FROM field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CHANGE DISPLAY: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Change the value of the DISPLAY FROM field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CHANGE P-ASSWERTED: Change P-ASSERTED 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CALLED CLI: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CALLED CLI whether to use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CALLER CLI: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CALLED CLI whether to use</a:t>
                      </a:r>
                    </a:p>
                  </a:txBody>
                  <a:tcPr marL="99060" marR="99060"/>
                </a:tc>
              </a:tr>
              <a:tr h="298832">
                <a:tc gridSpan="2"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CALLED CLI / CALLER CLI option is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used to identify server, when linkage server is using the same IP and port 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761824" y="109538"/>
            <a:ext cx="20517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Trunk List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761824" y="109538"/>
            <a:ext cx="188923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In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bound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492" y="825734"/>
            <a:ext cx="9104696" cy="555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545" y="908720"/>
            <a:ext cx="9523983" cy="56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761824" y="109538"/>
            <a:ext cx="204953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Outbound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229" y="5687375"/>
            <a:ext cx="936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OUTBOUND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server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328" y="3913312"/>
            <a:ext cx="936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Server list included in the selected OUTBOUND group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480" y="1988841"/>
            <a:ext cx="936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OUTBOUND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group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2856359"/>
            <a:ext cx="928303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2480" y="1268760"/>
          <a:ext cx="9283031" cy="12377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GROUP NAME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Group to display name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 the NUMBERING PLAN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METHOD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Method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s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erver call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LOADBALANCE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SEQUENCE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OUTBOUND Group's Policy Group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2480" y="3641576"/>
          <a:ext cx="9283031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PLAN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Recipients number change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(is the same as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NUMBERING PLAN’s REPLACEMENT)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GDN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Whether to change service support caller ID of NUMBERING PLAN to representative number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Set to FALSE, if IVR server linked method of TRUNK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HOUR1/HOUR2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MIN1/MIN2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Specify the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available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to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linkage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server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761824" y="109538"/>
            <a:ext cx="204953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Trunk – Outbound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2480" y="4221088"/>
          <a:ext cx="9283031" cy="10548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HOST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NAME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ADDRESS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Server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ACTIVE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CHANGE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Switch to ACTIVE / STANDBY When server is set to ACTIVE / STANDBY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START/STOP/RESTART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Button to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rocess Start / Stop / Restart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509284" y="109538"/>
            <a:ext cx="23519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6. Monitoring – Process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651252"/>
            <a:ext cx="8011367" cy="338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8514" y="2962554"/>
            <a:ext cx="7722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List of running process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72480" y="4653136"/>
          <a:ext cx="9283031" cy="17929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E164/USER ID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Extension number/User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PUBLIC IP/PORT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 information terminals connected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IP/PORT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 information specified in the terminal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PROTOCOL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Using protocol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REGISTER/EXPIRE TIME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Registered the time and valid time registered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terminal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AGENT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Terminal name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509284" y="109538"/>
            <a:ext cx="23727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6. Monitoring – Register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468" y="908720"/>
            <a:ext cx="9441211" cy="27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219" y="944724"/>
            <a:ext cx="9389301" cy="5610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56723" y="5517234"/>
            <a:ext cx="7020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SIP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message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498" y="2276873"/>
            <a:ext cx="179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Monitored</a:t>
            </a:r>
            <a:b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Phone number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98" y="3573016"/>
            <a:ext cx="179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Monitored</a:t>
            </a:r>
            <a:b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7751181" y="109538"/>
            <a:ext cx="21056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6. Monitoring – Trace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860113" y="2875003"/>
            <a:ext cx="4534383" cy="615553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Ⅰ. n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x </a:t>
            </a:r>
            <a:r>
              <a:rPr kumimoji="0" lang="en-US" altLang="ko-KR" sz="4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Switch(PBX)</a:t>
            </a:r>
            <a:endParaRPr kumimoji="0" lang="ko-KR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  <a:sym typeface="Helvetica 75 Bol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4C53B-28C5-43D1-8E30-C4E64988B2B5}" type="slidenum">
              <a:rPr lang="en-US" altLang="ko-KR" smtClean="0"/>
              <a:pPr>
                <a:defRPr/>
              </a:pPr>
              <a:t>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75" y="944724"/>
            <a:ext cx="9361041" cy="182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72480" y="2906948"/>
          <a:ext cx="9283031" cy="1494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E164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/ recipient phone number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IP/PORT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/ recipien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access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A/C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&amp; V/C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Audio / video codec of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caller /recipient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REQUEST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TIME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Call start time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RESPONSE TIME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Call response time 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39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866435" y="109538"/>
            <a:ext cx="19543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6. Monitoring – Call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72480" y="5362468"/>
          <a:ext cx="9283031" cy="10548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ID/PASSWORD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Account information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NAME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User name</a:t>
                      </a:r>
                    </a:p>
                  </a:txBody>
                  <a:tcPr marL="99060" marR="99060"/>
                </a:tc>
              </a:tr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AUTH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User authentication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authentication can be set in WEB USER GRANT 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7545288" y="109538"/>
            <a:ext cx="22579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7. Account – Web User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79" y="656693"/>
            <a:ext cx="9283031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720752" y="1916832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Web Administrator List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969224" y="109538"/>
            <a:ext cx="28238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7. Account – Web User Grant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787499"/>
            <a:ext cx="9597516" cy="450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92860" y="2996952"/>
            <a:ext cx="231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Set your permission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860113" y="2875003"/>
            <a:ext cx="2436564" cy="615553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Ⅱ. n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x IVR</a:t>
            </a:r>
            <a:endParaRPr kumimoji="0" lang="ko-KR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  <a:sym typeface="Helvetica 75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Documents and Settings\NGH\바탕 화면\웹페이지요청\EquipMent-IVR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954" y="973139"/>
            <a:ext cx="9054703" cy="464343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2020756" y="1382713"/>
            <a:ext cx="734351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List the IVR setting</a:t>
            </a:r>
            <a:endParaRPr lang="en-US" altLang="ko-KR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26907" y="5092700"/>
            <a:ext cx="1393031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048273" y="4206875"/>
            <a:ext cx="1393031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2000119" y="5272088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Idx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5714869" y="5275263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Description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7883526" y="1081088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latin typeface="맑은 고딕" pitchFamily="50" charset="-127"/>
                <a:ea typeface="맑은 고딕" pitchFamily="50" charset="-127"/>
              </a:rPr>
              <a:t>Delete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7042548" y="1076325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latin typeface="맑은 고딕" pitchFamily="50" charset="-127"/>
                <a:ea typeface="맑은 고딕" pitchFamily="50" charset="-127"/>
              </a:rPr>
              <a:t>New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994959" y="5581650"/>
            <a:ext cx="773906" cy="223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upload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7686035" y="109538"/>
            <a:ext cx="212750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IVR Default Setting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88604" y="1380532"/>
          <a:ext cx="7550472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03"/>
                <a:gridCol w="533946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Idx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Index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Log Level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Log level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UDP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IVR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TCP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TLS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Port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 Address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 IP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Scenario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Directory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Scenario file path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Ment Directory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Ment file path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Upload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Scenario file upload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86035" y="109538"/>
            <a:ext cx="212750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IVR Default Setting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NGH\바탕 화면\웹페이지요청\IVR-EXT_Ment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736" y="1000126"/>
            <a:ext cx="8822531" cy="52863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2089548" y="4570413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Outbound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840413" y="4572000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Basic Dial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089548" y="4857750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Ring File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7584282" y="4570413"/>
            <a:ext cx="773906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Retry key</a:t>
            </a:r>
            <a:endParaRPr kumimoji="0" lang="ko-KR" altLang="en-US" sz="8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6907" y="3286126"/>
            <a:ext cx="3637360" cy="1857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0325" y="5461000"/>
            <a:ext cx="923651" cy="253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dirty="0" smtClean="0">
                <a:latin typeface="맑은 고딕" pitchFamily="50" charset="-127"/>
                <a:ea typeface="맑은 고딕" pitchFamily="50" charset="-127"/>
              </a:rPr>
              <a:t>Dial setting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9" idx="0"/>
            <a:endCxn id="8" idx="2"/>
          </p:cNvCxnSpPr>
          <p:nvPr/>
        </p:nvCxnSpPr>
        <p:spPr>
          <a:xfrm flipV="1">
            <a:off x="7542151" y="5143501"/>
            <a:ext cx="3436" cy="31749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12157" y="3294064"/>
            <a:ext cx="3637360" cy="1849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3310" y="5532438"/>
            <a:ext cx="2141933" cy="253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Source and outbound settings</a:t>
            </a: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화살표 연결선 12"/>
          <p:cNvCxnSpPr>
            <a:stCxn id="12" idx="0"/>
            <a:endCxn id="11" idx="2"/>
          </p:cNvCxnSpPr>
          <p:nvPr/>
        </p:nvCxnSpPr>
        <p:spPr>
          <a:xfrm flipH="1" flipV="1">
            <a:off x="3830837" y="5143501"/>
            <a:ext cx="3440" cy="3889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12157" y="1785938"/>
            <a:ext cx="7352110" cy="142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7071" y="1357313"/>
            <a:ext cx="1948523" cy="253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Display a list settings</a:t>
            </a: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14" idx="0"/>
          </p:cNvCxnSpPr>
          <p:nvPr/>
        </p:nvCxnSpPr>
        <p:spPr>
          <a:xfrm>
            <a:off x="5681333" y="1611229"/>
            <a:ext cx="6879" cy="17470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7817607" y="109538"/>
            <a:ext cx="192392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IVR Ment Setting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36576" y="1274740"/>
          <a:ext cx="7550472" cy="414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03"/>
                <a:gridCol w="533946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Ment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Ment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name be displayed on the list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Comments about that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ment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Convert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file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Incoming call, the first </a:t>
                      </a:r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ment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to upload a file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DTMF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DMF use scenario is TRUE, unless FALSE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Max DTMF Count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If you are using DMF, set to receive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 few digits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DTMF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- Set to 0, if you don’t use</a:t>
                      </a:r>
                      <a:r>
                        <a:rPr kumimoji="0"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DTMF </a:t>
                      </a:r>
                      <a:endParaRPr kumimoji="0"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Outbound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- Outbound use</a:t>
                      </a:r>
                      <a:r>
                        <a:rPr kumimoji="0"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scenario is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TRUE, unless FALSE</a:t>
                      </a:r>
                    </a:p>
                    <a:p>
                      <a:pPr algn="l"/>
                      <a:endParaRPr kumimoji="0"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- ex)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Working hours is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TRUE, non-working hours is FALSE </a:t>
                      </a:r>
                    </a:p>
                    <a:p>
                      <a:pPr algn="l"/>
                      <a:endParaRPr kumimoji="0"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Ring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File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Ling file be played during the outbound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Basic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Dial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Outbound number by default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Retry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Key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DTMF setting </a:t>
                      </a:r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coment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replay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86035" y="109538"/>
            <a:ext cx="192392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IVR Ment Setting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Documents and Settings\NGH\바탕 화면\웹페이지요청\IVR-EXT_Scenario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1080197"/>
            <a:ext cx="9181020" cy="47250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180607" y="109538"/>
            <a:ext cx="259692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Ment By Day &amp; Time Set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16596" y="1340768"/>
          <a:ext cx="755047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03"/>
                <a:gridCol w="533946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E164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Realm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Policy Group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Groups of that number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Scenario Type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Separated by default or scenario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Start Time</a:t>
                      </a:r>
                    </a:p>
                    <a:p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The start time that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scenario is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valid, the time interval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End Time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The end time that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scenario is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valid, the time interval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Day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 the day of the week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80607" y="109538"/>
            <a:ext cx="259692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Ment By Day &amp; Time 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00639" y="5187504"/>
            <a:ext cx="764484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1. Type in the address bar ‘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http://57.195.129.40:8000’ and Enter, the login screen appears.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2.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Granted Username, Password and then click the login button to enter.</a:t>
            </a:r>
            <a:endParaRPr lang="hu-HU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hu-HU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(default username: admin / default password: admin)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039864" y="109538"/>
            <a:ext cx="280968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Access management page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648" y="764704"/>
            <a:ext cx="6516724" cy="442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Documents and Settings\NGH\바탕 화면\웹페이지요청\Trunk-Ivr Trunk List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4" y="801689"/>
            <a:ext cx="9209485" cy="378618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64344" y="4141788"/>
            <a:ext cx="1006079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Ivr Trunk List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82607" y="3414713"/>
            <a:ext cx="754989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82607" y="3529014"/>
            <a:ext cx="754989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770" y="340995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8331" y="3540126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08331" y="367030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7176" y="3876675"/>
            <a:ext cx="754989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27176" y="3986214"/>
            <a:ext cx="754989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30615" y="3519489"/>
            <a:ext cx="754989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5529" y="3910014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32408" y="403225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87766" y="376555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87766" y="387985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87766" y="4013201"/>
            <a:ext cx="754988" cy="12382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1547812" y="4641850"/>
            <a:ext cx="1006079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Process_idx</a:t>
            </a: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4179094" y="4641850"/>
            <a:ext cx="1006079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Call trasfer type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49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797316" y="109538"/>
            <a:ext cx="199823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IVR Trunk Setting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84515" y="716796"/>
          <a:ext cx="8904989" cy="585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646"/>
                <a:gridCol w="6297343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Idx</a:t>
                      </a:r>
                      <a:endParaRPr kumimoji="0"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IVR to run multiple, set up to be able to read their TRUNK information IVR index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919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Realm 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Port 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 port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Protocol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Remote Address</a:t>
                      </a:r>
                    </a:p>
                    <a:p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PBX IP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 Address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Local</a:t>
                      </a:r>
                      <a:r>
                        <a:rPr kumimoji="0"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IP</a:t>
                      </a:r>
                      <a:endParaRPr kumimoji="0"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Max Channel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Maximum channel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of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Trunk 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Support Register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Flag about how to register with that information to PBX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205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User ID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 of the account register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Password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PW of the account register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 Time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Account the time of registration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Transfer Type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Distinguish call switching method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(trunk method 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REFER method)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797316" y="109538"/>
            <a:ext cx="199823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IVR Trunk Setting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NGH\바탕 화면\웹페이지요청\Skycommon 음원페이지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239" y="980728"/>
            <a:ext cx="9505289" cy="525658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023530" y="109538"/>
            <a:ext cx="175400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Source Upload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80592" y="1688832"/>
          <a:ext cx="7550472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03"/>
                <a:gridCol w="533946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Sound Name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Sound name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Convert File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Source</a:t>
                      </a:r>
                      <a:r>
                        <a:rPr kumimoji="0"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upload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Sound Type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Default </a:t>
                      </a:r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moh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is t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he source by default, when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part of a group that does not.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rtl="0"/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Moh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is </a:t>
                      </a:r>
                      <a:r>
                        <a:rPr lang="en-US" altLang="ko-KR" sz="12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moh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source of that group</a:t>
                      </a:r>
                    </a:p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Default Queue is queue of the default source</a:t>
                      </a:r>
                    </a:p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Queue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ource of the queue group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023530" y="109538"/>
            <a:ext cx="175400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Source Upload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Documents and Settings\NGH\바탕 화면\웹페이지요청\Skycommon 설정페이지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419" y="1143000"/>
            <a:ext cx="9498410" cy="44259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II. nx IVR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05228" y="109538"/>
            <a:ext cx="27991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Source Setting for Groups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860113" y="2875003"/>
            <a:ext cx="2568011" cy="615553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Ⅲ. n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x VRS</a:t>
            </a:r>
            <a:endParaRPr kumimoji="0" lang="ko-KR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  <a:sym typeface="Helvetica 75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2680" y="1124744"/>
            <a:ext cx="5965089" cy="4057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060679" y="5259512"/>
            <a:ext cx="7644849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1. Type in the address bar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http:// ~ and hit Enter, the login screen appears.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2.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Granted Username, Password and then click the login button to enter.</a:t>
            </a:r>
          </a:p>
          <a:p>
            <a:pPr algn="l"/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689304" y="109538"/>
            <a:ext cx="2146742" cy="34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Execution &amp; Log-In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524" y="800708"/>
            <a:ext cx="8640960" cy="5410887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62464" y="2996952"/>
            <a:ext cx="8647020" cy="234026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8524" y="5506277"/>
            <a:ext cx="8640960" cy="731035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02424" y="1916832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02424" y="3753036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11824" y="5625244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2464" y="1484784"/>
            <a:ext cx="8647020" cy="147616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473280" y="109538"/>
            <a:ext cx="23519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Screen Configuration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350489" y="836712"/>
            <a:ext cx="9489810" cy="435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Search zone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Area where you can set values of several condition, the time of the inquiry recording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The condition values are date/time, customer information, agent information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List zone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Area where you can check list of values ​​are retrieved by the different condition values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Area where you can also download a single file, multiple files, and can be downloaded optionally playback and 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conversion of excel file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Listening zone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Area where you can listen and control selected recording file 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Area where you can check information of selected recording, current status when listening, and control speed and volume</a:t>
            </a:r>
          </a:p>
          <a:p>
            <a:pPr algn="l">
              <a:lnSpc>
                <a:spcPct val="150000"/>
              </a:lnSpc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73280" y="109538"/>
            <a:ext cx="23519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Screen Configuration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68" y="856018"/>
            <a:ext cx="9561512" cy="2104930"/>
          </a:xfrm>
          <a:prstGeom prst="rect">
            <a:avLst/>
          </a:prstGeom>
        </p:spPr>
      </p:pic>
      <p:sp>
        <p:nvSpPr>
          <p:cNvPr id="16" name="직사각형 50"/>
          <p:cNvSpPr>
            <a:spLocks noChangeArrowheads="1"/>
          </p:cNvSpPr>
          <p:nvPr/>
        </p:nvSpPr>
        <p:spPr bwMode="auto">
          <a:xfrm>
            <a:off x="92460" y="1340768"/>
            <a:ext cx="43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20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17" name="직사각형 52"/>
          <p:cNvSpPr>
            <a:spLocks noChangeArrowheads="1"/>
          </p:cNvSpPr>
          <p:nvPr/>
        </p:nvSpPr>
        <p:spPr bwMode="auto">
          <a:xfrm>
            <a:off x="2180692" y="1340768"/>
            <a:ext cx="43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20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8" name="직사각형 62"/>
          <p:cNvSpPr>
            <a:spLocks noChangeArrowheads="1"/>
          </p:cNvSpPr>
          <p:nvPr/>
        </p:nvSpPr>
        <p:spPr bwMode="auto">
          <a:xfrm>
            <a:off x="4556956" y="1340768"/>
            <a:ext cx="43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20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19" name="직사각형 66"/>
          <p:cNvSpPr>
            <a:spLocks noChangeArrowheads="1"/>
          </p:cNvSpPr>
          <p:nvPr/>
        </p:nvSpPr>
        <p:spPr bwMode="auto">
          <a:xfrm>
            <a:off x="6892926" y="1340768"/>
            <a:ext cx="43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20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428498" y="2971395"/>
            <a:ext cx="9489810" cy="339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Date/Time 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Period : It is set b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ased on the current date. you can set the period that you want to search.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Time : It is consists of hours : Minutes. You can set the time zone that you want to search.</a:t>
            </a:r>
          </a:p>
          <a:p>
            <a:pPr algn="l"/>
            <a:r>
              <a:rPr lang="ko-KR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Customer Information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Phone Number : You can search a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ll regular telephone number and mobile number.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Calling Time : It is consists of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Hours : Minutes : Seconds, you can search total call time recorded. </a:t>
            </a:r>
          </a:p>
          <a:p>
            <a:pPr algn="l"/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 Information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Agent Group :  You can select agent group that you want to search.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Agent Team :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You can select agent team that you want to search.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Agent :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You can select agent that you want to search.</a:t>
            </a:r>
          </a:p>
          <a:p>
            <a:pPr algn="l"/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Call Type &amp; Extension Number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Call forms are can be multi check.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Inbound and outbound call forms are can be searched, after checking inbound and outbound of call forms.  </a:t>
            </a:r>
          </a:p>
          <a:p>
            <a:pPr algn="l"/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8094062" y="109538"/>
            <a:ext cx="168347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Data Retrieval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497618" y="109538"/>
            <a:ext cx="23519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Screen Configuration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" name="슬라이드 번호 개체 틀 16"/>
          <p:cNvSpPr>
            <a:spLocks noGrp="1"/>
          </p:cNvSpPr>
          <p:nvPr>
            <p:ph type="sldNum" sz="quarter" idx="4"/>
          </p:nvPr>
        </p:nvSpPr>
        <p:spPr>
          <a:xfrm>
            <a:off x="3890963" y="6584950"/>
            <a:ext cx="2063750" cy="228600"/>
          </a:xfrm>
        </p:spPr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607" y="656693"/>
            <a:ext cx="9175901" cy="592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842343" y="1772816"/>
            <a:ext cx="15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Logout button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0652" y="1900573"/>
            <a:ext cx="47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Configuration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– Server operating information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0652" y="2368625"/>
            <a:ext cx="234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Service policy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0652" y="3284984"/>
            <a:ext cx="3342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Trunk – Integration with the outside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0652" y="3645024"/>
            <a:ext cx="234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Monitoring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0652" y="4381363"/>
            <a:ext cx="345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Account – Administrator setting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816" y="964388"/>
            <a:ext cx="9219696" cy="48129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56557" y="3653769"/>
            <a:ext cx="1260140" cy="28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18021" y="4625011"/>
            <a:ext cx="239435" cy="1152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97904" y="3422533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742820" y="5741307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157356" y="3603022"/>
            <a:ext cx="900100" cy="288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7823196" y="3551571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243573" y="4386793"/>
            <a:ext cx="245931" cy="13905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06476" y="3597407"/>
            <a:ext cx="364596" cy="288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9174868" y="5741307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9066856" y="3293035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59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8566948" y="109538"/>
            <a:ext cx="12105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Data List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506507" y="934390"/>
            <a:ext cx="9489810" cy="435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The total number and total call time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You can check all number of recording and call time, after setting the value of search conditions.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Download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When you      click, you can save the file.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The file name is automatically set to the end time, agent extension phone </a:t>
            </a: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number_customer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phone number_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start </a:t>
            </a: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time_close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time.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Select Download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After checking download files and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click button of download selected, and select the download of</a:t>
            </a: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the file can be saved.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At this time, ....... ZIP file name is automatically set.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Play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As the player is activated when you       click to listen to the recorded file is selected.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excel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At the click of a excel button,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The list retrieved will be converted to Excel.</a:t>
            </a:r>
          </a:p>
          <a:p>
            <a:pPr algn="l"/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9501" y="1681954"/>
            <a:ext cx="247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8110" y="3570502"/>
            <a:ext cx="321602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60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66948" y="109538"/>
            <a:ext cx="12105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Data List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040" y="1196752"/>
            <a:ext cx="9237476" cy="896845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920552" y="1686290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550132" y="872716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106416" y="872716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90692" y="872716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922840" y="858198"/>
            <a:ext cx="386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84515" y="2455377"/>
            <a:ext cx="9489810" cy="339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Customer Information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You can check agent listening and recording of the agent and customer information (contact details).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Player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Rewind : Rewind in 5-second increments when clicked once.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Play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Pause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When the play button is clicked, the recorded file play. and the play button is converted to a pause button.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Fast Forward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Fast forward in 5-second increments when clicked once.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Hours Process bar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Displays the start and end time, indicating current status about recording listening.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Speed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The maximum speed can be adjusted up to 2x.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Volume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Up to three times the volume control is possible.</a:t>
            </a:r>
          </a:p>
          <a:p>
            <a:pPr algn="l"/>
            <a:endParaRPr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ko-KR" altLang="en-US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61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III. nx VRS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8566948" y="109538"/>
            <a:ext cx="12506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Listening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1860113" y="2852936"/>
            <a:ext cx="3035575" cy="615553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Ⅳ. n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  <a:sym typeface="Helvetica 75 Bold"/>
              </a:rPr>
              <a:t>x Board</a:t>
            </a:r>
            <a:endParaRPr kumimoji="0" lang="ko-KR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  <a:sym typeface="Helvetica 75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62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4974" y="1196752"/>
            <a:ext cx="4765543" cy="3211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564063" y="4617132"/>
            <a:ext cx="5773313" cy="1330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 : 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http://121.170.212.59:3001/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login  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 : </a:t>
            </a:r>
            <a:r>
              <a:rPr kumimoji="0" lang="en-US" altLang="ko-KR" sz="1200" b="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hungary</a:t>
            </a:r>
            <a:endParaRPr kumimoji="0"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Username : 1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Password : 1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63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53300" y="109538"/>
            <a:ext cx="2146742" cy="34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1. Execution &amp; Log-In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533" y="764704"/>
            <a:ext cx="8425689" cy="3600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직사각형 50"/>
          <p:cNvSpPr>
            <a:spLocks noChangeArrowheads="1"/>
          </p:cNvSpPr>
          <p:nvPr/>
        </p:nvSpPr>
        <p:spPr bwMode="auto">
          <a:xfrm>
            <a:off x="981248" y="2486195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5" name="직사각형 52"/>
          <p:cNvSpPr>
            <a:spLocks noChangeArrowheads="1"/>
          </p:cNvSpPr>
          <p:nvPr/>
        </p:nvSpPr>
        <p:spPr bwMode="auto">
          <a:xfrm>
            <a:off x="5713659" y="2503118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6" name="직사각형 62"/>
          <p:cNvSpPr>
            <a:spLocks noChangeArrowheads="1"/>
          </p:cNvSpPr>
          <p:nvPr/>
        </p:nvSpPr>
        <p:spPr bwMode="auto">
          <a:xfrm>
            <a:off x="8126391" y="2498007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7" name="직사각형 66"/>
          <p:cNvSpPr>
            <a:spLocks noChangeArrowheads="1"/>
          </p:cNvSpPr>
          <p:nvPr/>
        </p:nvSpPr>
        <p:spPr bwMode="auto">
          <a:xfrm>
            <a:off x="729220" y="2035877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8" name="직사각형 68"/>
          <p:cNvSpPr>
            <a:spLocks noChangeArrowheads="1"/>
          </p:cNvSpPr>
          <p:nvPr/>
        </p:nvSpPr>
        <p:spPr bwMode="auto">
          <a:xfrm>
            <a:off x="803259" y="1783849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sp>
        <p:nvSpPr>
          <p:cNvPr id="9" name="직사각형 69"/>
          <p:cNvSpPr>
            <a:spLocks noChangeArrowheads="1"/>
          </p:cNvSpPr>
          <p:nvPr/>
        </p:nvSpPr>
        <p:spPr bwMode="auto">
          <a:xfrm>
            <a:off x="2432720" y="1783849"/>
            <a:ext cx="3353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582413" y="4509120"/>
            <a:ext cx="9555163" cy="195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DISPLAY ORDER </a:t>
            </a:r>
          </a:p>
          <a:p>
            <a:pPr marL="342900" indent="-342900" algn="l"/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You can change the order in which appear on the board. </a:t>
            </a:r>
            <a:endParaRPr kumimoji="0"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/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Change the display order of site agent call status is set 1 to 4, 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change the display order of total status is set 4 to 1, 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board first express total status and site agent call status in the very last.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    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DISPLAY TIME </a:t>
            </a:r>
          </a:p>
          <a:p>
            <a:pPr marL="342900" indent="-342900" algn="l"/>
            <a:r>
              <a:rPr kumimoji="0"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- You can set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expressed on the board the time in 5-seconds increments.</a:t>
            </a:r>
            <a:endParaRPr kumimoji="0"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/>
            <a:endParaRPr kumimoji="0"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/>
            <a:endParaRPr kumimoji="0" lang="en-US" altLang="ko-KR" sz="12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64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733420" y="109538"/>
            <a:ext cx="10486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Setting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497" y="980729"/>
            <a:ext cx="9127014" cy="24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③ USE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You can select the page in which appear on the board.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If you do not check the box, that page will not be expressed.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④ Wait Call Alarm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The alarm rings when waiting call occurs more than setting call.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When set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to 12, waiting call more than 12 occurs, the alarm rings.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⑤ Save 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At the click of button, the setting is reflected.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⑥ Initialize  </a:t>
            </a:r>
          </a:p>
          <a:p>
            <a:pPr marL="342900" indent="-342900" algn="l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- The setting is initialized at the click of a button. (display time 5 seconds, all expressed on the board)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65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3420" y="109538"/>
            <a:ext cx="10486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2. Setting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404" y="836614"/>
            <a:ext cx="7333192" cy="324008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직사각형 50"/>
          <p:cNvSpPr>
            <a:spLocks noChangeArrowheads="1"/>
          </p:cNvSpPr>
          <p:nvPr/>
        </p:nvSpPr>
        <p:spPr bwMode="auto">
          <a:xfrm>
            <a:off x="1122287" y="179754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5" name="직사각형 52"/>
          <p:cNvSpPr>
            <a:spLocks noChangeArrowheads="1"/>
          </p:cNvSpPr>
          <p:nvPr/>
        </p:nvSpPr>
        <p:spPr bwMode="auto">
          <a:xfrm>
            <a:off x="4778564" y="1808820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6" name="직사각형 62"/>
          <p:cNvSpPr>
            <a:spLocks noChangeArrowheads="1"/>
          </p:cNvSpPr>
          <p:nvPr/>
        </p:nvSpPr>
        <p:spPr bwMode="auto">
          <a:xfrm>
            <a:off x="1111968" y="236904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7" name="직사각형 66"/>
          <p:cNvSpPr>
            <a:spLocks noChangeArrowheads="1"/>
          </p:cNvSpPr>
          <p:nvPr/>
        </p:nvSpPr>
        <p:spPr bwMode="auto">
          <a:xfrm>
            <a:off x="4788883" y="2380320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8" name="직사각형 68"/>
          <p:cNvSpPr>
            <a:spLocks noChangeArrowheads="1"/>
          </p:cNvSpPr>
          <p:nvPr/>
        </p:nvSpPr>
        <p:spPr bwMode="auto">
          <a:xfrm>
            <a:off x="1111968" y="294054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9" name="직사각형 69"/>
          <p:cNvSpPr>
            <a:spLocks noChangeArrowheads="1"/>
          </p:cNvSpPr>
          <p:nvPr/>
        </p:nvSpPr>
        <p:spPr bwMode="auto">
          <a:xfrm>
            <a:off x="4788883" y="2951820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⑥</a:t>
            </a:r>
          </a:p>
        </p:txBody>
      </p:sp>
      <p:sp>
        <p:nvSpPr>
          <p:cNvPr id="10" name="직사각형 70"/>
          <p:cNvSpPr>
            <a:spLocks noChangeArrowheads="1"/>
          </p:cNvSpPr>
          <p:nvPr/>
        </p:nvSpPr>
        <p:spPr bwMode="auto">
          <a:xfrm>
            <a:off x="1111968" y="351204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⑦</a:t>
            </a:r>
          </a:p>
        </p:txBody>
      </p:sp>
      <p:sp>
        <p:nvSpPr>
          <p:cNvPr id="11" name="직사각형 71"/>
          <p:cNvSpPr>
            <a:spLocks noChangeArrowheads="1"/>
          </p:cNvSpPr>
          <p:nvPr/>
        </p:nvSpPr>
        <p:spPr bwMode="auto">
          <a:xfrm>
            <a:off x="4788883" y="3523320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⑧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9904" y="4315740"/>
            <a:ext cx="8347869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① Total Offered : Total available Incoming call for CIC flow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 Terminated Call : Disconnected call without transfer Trying to CIC or Agent company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③ Call Handled : Respond call by CIC operator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④ Call Abandon : Abandon call on CIC flow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⑤ Handled : Rate =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③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①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* 100%    Handled call rate by CIC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⑥ Wait Call : Wait call on CIC flow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⑦ </a:t>
            </a:r>
            <a:r>
              <a:rPr kumimoji="0" lang="en-US" altLang="ko-KR" sz="1200" b="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OutBound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: Outbound call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⑧ Service Level : Respond call within 20 second / Offered call on CIC</a:t>
            </a:r>
          </a:p>
          <a:p>
            <a:pPr marL="342900" indent="-342900" algn="l">
              <a:defRPr/>
            </a:pPr>
            <a:endParaRPr kumimoji="0" lang="en-US" altLang="ko-KR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defRPr/>
            </a:pPr>
            <a:endParaRPr kumimoji="0" lang="en-US" altLang="ko-KR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defRPr/>
            </a:pPr>
            <a:endParaRPr lang="ko-KR" altLang="en-US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6393160" y="109538"/>
            <a:ext cx="340683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Board Screen – Total Call Status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404" y="908051"/>
            <a:ext cx="7333192" cy="3241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직사각형 33"/>
          <p:cNvSpPr>
            <a:spLocks noChangeArrowheads="1"/>
          </p:cNvSpPr>
          <p:nvPr/>
        </p:nvSpPr>
        <p:spPr bwMode="auto">
          <a:xfrm>
            <a:off x="1122287" y="222730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5" name="직사각형 34"/>
          <p:cNvSpPr>
            <a:spLocks noChangeArrowheads="1"/>
          </p:cNvSpPr>
          <p:nvPr/>
        </p:nvSpPr>
        <p:spPr bwMode="auto">
          <a:xfrm>
            <a:off x="1122287" y="251305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6" name="직사각형 35"/>
          <p:cNvSpPr>
            <a:spLocks noChangeArrowheads="1"/>
          </p:cNvSpPr>
          <p:nvPr/>
        </p:nvSpPr>
        <p:spPr bwMode="auto">
          <a:xfrm>
            <a:off x="1122287" y="279880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7" name="직사각형 36"/>
          <p:cNvSpPr>
            <a:spLocks noChangeArrowheads="1"/>
          </p:cNvSpPr>
          <p:nvPr/>
        </p:nvSpPr>
        <p:spPr bwMode="auto">
          <a:xfrm>
            <a:off x="1136045" y="308455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8" name="직사각형 37"/>
          <p:cNvSpPr>
            <a:spLocks noChangeArrowheads="1"/>
          </p:cNvSpPr>
          <p:nvPr/>
        </p:nvSpPr>
        <p:spPr bwMode="auto">
          <a:xfrm>
            <a:off x="1136045" y="337030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9" name="직사각형 38"/>
          <p:cNvSpPr>
            <a:spLocks noChangeArrowheads="1"/>
          </p:cNvSpPr>
          <p:nvPr/>
        </p:nvSpPr>
        <p:spPr bwMode="auto">
          <a:xfrm>
            <a:off x="1136045" y="3656057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9904" y="4363823"/>
            <a:ext cx="8347869" cy="2197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① Incoming : Total Incoming call  / Rate = 100%, 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 Offered : Available incoming call on CIC flow  / Rate =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①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* 100%, 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③ Terminated : Diverted call to Agent center  / Rate =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③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* 100%, 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④ Respond : Respond call by CIC operator  / Rate =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④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* 100%, </a:t>
            </a: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⑤ Abandon : Abandon call on CIC flow  / Rate =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⑤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 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②</a:t>
            </a:r>
            <a:endParaRPr kumimoji="0" lang="en-US" altLang="ko-KR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marL="342900" indent="-342900" algn="l">
              <a:defRPr/>
            </a:pP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조선일보명조" pitchFamily="18" charset="-127"/>
              </a:rPr>
              <a:t>⑥ Service Level :  Respond call within 20 second / Offered call on CIC</a:t>
            </a:r>
          </a:p>
          <a:p>
            <a:pPr marL="342900" indent="-342900" algn="l">
              <a:defRPr/>
            </a:pPr>
            <a:endParaRPr kumimoji="0" lang="en-US" altLang="ko-KR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defRPr/>
            </a:pPr>
            <a:endParaRPr kumimoji="0" lang="en-US" altLang="ko-KR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  <a:p>
            <a:pPr algn="l">
              <a:defRPr/>
            </a:pPr>
            <a:endParaRPr lang="ko-KR" altLang="en-US" sz="1200" b="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조선일보명조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812269" y="109538"/>
            <a:ext cx="30012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4. Board Screen – Total Status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404" y="908051"/>
            <a:ext cx="7333192" cy="3241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213643" y="4160742"/>
            <a:ext cx="8347869" cy="195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① Incoming : Total Incoming call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kumimoji="0" lang="en-US" altLang="ko-KR" sz="1200" b="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Resp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: Respond call by CIC operator / Rate 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kumimoji="0" lang="en-US" altLang="ko-KR" sz="1200" b="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Resp.Ratio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* 100%,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kumimoji="0" lang="en-US" altLang="ko-KR" sz="1200" b="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Aban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 Abandon call on CIC flow 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kumimoji="0" lang="en-US" altLang="ko-KR" sz="1200" b="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Aban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 Ratio :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* 100%,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⑥ Wait Call : Wait call on CIC flow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⑦ Service Level :  Respond call within 20 second / Offered call on CIC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Service Level  above of 80%      , Service Level  less than 80%</a:t>
            </a:r>
          </a:p>
        </p:txBody>
      </p:sp>
      <p:sp>
        <p:nvSpPr>
          <p:cNvPr id="5" name="직사각형 50"/>
          <p:cNvSpPr>
            <a:spLocks noChangeArrowheads="1"/>
          </p:cNvSpPr>
          <p:nvPr/>
        </p:nvSpPr>
        <p:spPr bwMode="auto">
          <a:xfrm>
            <a:off x="2984822" y="1517533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6" name="직사각형 52"/>
          <p:cNvSpPr>
            <a:spLocks noChangeArrowheads="1"/>
          </p:cNvSpPr>
          <p:nvPr/>
        </p:nvSpPr>
        <p:spPr bwMode="auto">
          <a:xfrm>
            <a:off x="3774206" y="1517533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7" name="직사각형 62"/>
          <p:cNvSpPr>
            <a:spLocks noChangeArrowheads="1"/>
          </p:cNvSpPr>
          <p:nvPr/>
        </p:nvSpPr>
        <p:spPr bwMode="auto">
          <a:xfrm>
            <a:off x="4632382" y="1509596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8" name="직사각형 66"/>
          <p:cNvSpPr>
            <a:spLocks noChangeArrowheads="1"/>
          </p:cNvSpPr>
          <p:nvPr/>
        </p:nvSpPr>
        <p:spPr bwMode="auto">
          <a:xfrm>
            <a:off x="5490558" y="1522296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9" name="직사각형 68"/>
          <p:cNvSpPr>
            <a:spLocks noChangeArrowheads="1"/>
          </p:cNvSpPr>
          <p:nvPr/>
        </p:nvSpPr>
        <p:spPr bwMode="auto">
          <a:xfrm>
            <a:off x="6271343" y="1522296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10" name="직사각형 69"/>
          <p:cNvSpPr>
            <a:spLocks noChangeArrowheads="1"/>
          </p:cNvSpPr>
          <p:nvPr/>
        </p:nvSpPr>
        <p:spPr bwMode="auto">
          <a:xfrm>
            <a:off x="7129520" y="1520708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⑥</a:t>
            </a:r>
          </a:p>
        </p:txBody>
      </p:sp>
      <p:sp>
        <p:nvSpPr>
          <p:cNvPr id="11" name="직사각형 70"/>
          <p:cNvSpPr>
            <a:spLocks noChangeArrowheads="1"/>
          </p:cNvSpPr>
          <p:nvPr/>
        </p:nvSpPr>
        <p:spPr bwMode="auto">
          <a:xfrm>
            <a:off x="7908585" y="153182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⑦</a:t>
            </a:r>
          </a:p>
        </p:txBody>
      </p:sp>
      <p:sp>
        <p:nvSpPr>
          <p:cNvPr id="12" name="위쪽 화살표 11"/>
          <p:cNvSpPr/>
          <p:nvPr/>
        </p:nvSpPr>
        <p:spPr>
          <a:xfrm>
            <a:off x="3584848" y="5841392"/>
            <a:ext cx="233892" cy="215900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6105128" y="5841268"/>
            <a:ext cx="233892" cy="215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6939773" y="109538"/>
            <a:ext cx="285687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5. Board Screen – Site Status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0489" y="3068960"/>
          <a:ext cx="9283031" cy="32401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LOG LEVEL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the log level (DEBUG/INFO/NOTICE/WARRING)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AUTHENTICATION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the authentication method for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NONE: No authentication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UNREGISTER: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Additional authentication for unregistered users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ALL: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Additional authentication for all users</a:t>
                      </a: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Enable 302 Class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whether to use the phone's forwarding service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(Basic: DEFAULT)</a:t>
                      </a: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APPOINT EXIRE TIME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MIN EXPIRE TIME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MAX EXPIRE TIME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method about REGISTER registration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cycle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NORMAL: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REGISTER EXPIRES time does not exceed MAX, set the amount of time specified by the user, and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does exceed MAX, set the MAX EXPIRE TIME.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RANDOM: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MIN / MAX EXIRE TIME between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the values of a random set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 network user, specify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the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MIN EXPIRE TIME</a:t>
                      </a: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SESSION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TIMER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Check cycle for calls that are connected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ENABLE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DISCONNECT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When UNREGISTER during user’s call, decide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whether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call termination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177136" y="109538"/>
            <a:ext cx="367119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Equipment(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/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Signal)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244" y="908720"/>
            <a:ext cx="9509288" cy="180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7303" y="888975"/>
            <a:ext cx="138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Save button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404" y="908051"/>
            <a:ext cx="7333192" cy="3241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직사각형 50"/>
          <p:cNvSpPr>
            <a:spLocks noChangeArrowheads="1"/>
          </p:cNvSpPr>
          <p:nvPr/>
        </p:nvSpPr>
        <p:spPr bwMode="auto">
          <a:xfrm>
            <a:off x="2682139" y="1528725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6" name="직사각형 52"/>
          <p:cNvSpPr>
            <a:spLocks noChangeArrowheads="1"/>
          </p:cNvSpPr>
          <p:nvPr/>
        </p:nvSpPr>
        <p:spPr bwMode="auto">
          <a:xfrm>
            <a:off x="3686497" y="1528725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7" name="직사각형 62"/>
          <p:cNvSpPr>
            <a:spLocks noChangeArrowheads="1"/>
          </p:cNvSpPr>
          <p:nvPr/>
        </p:nvSpPr>
        <p:spPr bwMode="auto">
          <a:xfrm>
            <a:off x="4701174" y="1520788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8" name="직사각형 66"/>
          <p:cNvSpPr>
            <a:spLocks noChangeArrowheads="1"/>
          </p:cNvSpPr>
          <p:nvPr/>
        </p:nvSpPr>
        <p:spPr bwMode="auto">
          <a:xfrm>
            <a:off x="5803560" y="1533488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9" name="직사각형 68"/>
          <p:cNvSpPr>
            <a:spLocks noChangeArrowheads="1"/>
          </p:cNvSpPr>
          <p:nvPr/>
        </p:nvSpPr>
        <p:spPr bwMode="auto">
          <a:xfrm>
            <a:off x="6806199" y="1533488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10" name="직사각형 69"/>
          <p:cNvSpPr>
            <a:spLocks noChangeArrowheads="1"/>
          </p:cNvSpPr>
          <p:nvPr/>
        </p:nvSpPr>
        <p:spPr bwMode="auto">
          <a:xfrm>
            <a:off x="7753804" y="1531900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⑥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201515" y="4399944"/>
            <a:ext cx="834786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① Agent Online : Total Incoming call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② Inbound : Agent </a:t>
            </a:r>
            <a:r>
              <a:rPr kumimoji="0" lang="en-US" altLang="ko-KR" sz="1200" b="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Number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of Inbound 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③ Outbound : Agent </a:t>
            </a:r>
            <a:r>
              <a:rPr kumimoji="0" lang="en-US" altLang="ko-KR" sz="1200" b="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Number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of Outbound 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④ Not Ready : Agent </a:t>
            </a:r>
            <a:r>
              <a:rPr kumimoji="0" lang="en-US" altLang="ko-KR" sz="1200" b="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Number </a:t>
            </a:r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of Not Ready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⑤ ACW : Agent  Number of After Call Work </a:t>
            </a:r>
          </a:p>
          <a:p>
            <a:pPr marL="342900" indent="-342900" algn="l"/>
            <a:r>
              <a:rPr kumimoji="0" lang="en-US" altLang="ko-KR" sz="1200" b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⑥ Agent Avail : Agent Number of Available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69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IV. nx Board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925108" y="109538"/>
            <a:ext cx="38548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6. Board Screen – Site Agent Call Status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0489" y="2060848"/>
          <a:ext cx="9283031" cy="2199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2251"/>
                <a:gridCol w="7020780"/>
              </a:tblGrid>
              <a:tr h="298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I/F ADDRESS1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I/F ADDRESS2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I/F PORT</a:t>
                      </a:r>
                      <a:endParaRPr lang="ko-KR" altLang="en-US" sz="1200" b="0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Setting signal server interface information for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sending and receiving message from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edia server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If a single server,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IP address is the same as 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I / F ADDRESS1/MEDIA I / F ADDRESS2 </a:t>
                      </a: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RELAY</a:t>
                      </a:r>
                      <a:endParaRPr lang="ko-KR" altLang="en-US" sz="1200" b="0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Media relay setting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NONE: Do not use the media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relay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 ALL : All user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 USER : Extension user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 PRIVATE: </a:t>
                      </a:r>
                      <a:r>
                        <a:rPr lang="ko-KR" altLang="en-US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Private network user</a:t>
                      </a:r>
                      <a:endParaRPr lang="en-US" altLang="ko-KR" sz="1200" b="0" i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If you set the recording,</a:t>
                      </a:r>
                      <a:r>
                        <a:rPr lang="en-US" altLang="ko-KR" sz="1200" b="0" i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use m</a:t>
                      </a:r>
                      <a:r>
                        <a:rPr lang="en-US" altLang="ko-KR" sz="1200" b="0" i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edia relay. </a:t>
                      </a:r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 smtClean="0">
                          <a:latin typeface="맑은 고딕" pitchFamily="50" charset="-127"/>
                          <a:ea typeface="맑은 고딕" pitchFamily="50" charset="-127"/>
                        </a:rPr>
                        <a:t>VMS WAIT TIME</a:t>
                      </a:r>
                      <a:endParaRPr lang="ko-KR" altLang="en-US" sz="1200" b="0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Unused</a:t>
                      </a:r>
                    </a:p>
                  </a:txBody>
                  <a:tcPr marL="99060" marR="99060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7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231246" y="109538"/>
            <a:ext cx="367119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Equipment(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/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Signal)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76" y="1145793"/>
            <a:ext cx="9613067" cy="55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B70D05B-AB64-4032-B758-811530C7517E}" type="slidenum">
              <a:rPr lang="en-US" altLang="ko-KR" smtClean="0"/>
              <a:pPr>
                <a:defRPr/>
              </a:pPr>
              <a:t>8</a:t>
            </a:fld>
            <a:r>
              <a:rPr lang="en-US" altLang="ko-KR" sz="1000" smtClean="0"/>
              <a:t>/65</a:t>
            </a:r>
            <a:endParaRPr lang="en-US" altLang="ko-KR" sz="1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231246" y="109538"/>
            <a:ext cx="364074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92100" indent="-292100" algn="l"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3. Configuration – Equipment(</a:t>
            </a:r>
            <a:r>
              <a:rPr lang="hu-HU" altLang="ko-KR" sz="1500" dirty="0" smtClean="0">
                <a:solidFill>
                  <a:schemeClr val="tx1"/>
                </a:solidFill>
                <a:latin typeface="Arial" pitchFamily="34" charset="0"/>
              </a:rPr>
              <a:t>/</a:t>
            </a:r>
            <a:r>
              <a:rPr lang="en-US" altLang="ko-KR" sz="1500" dirty="0" smtClean="0">
                <a:solidFill>
                  <a:schemeClr val="tx1"/>
                </a:solidFill>
                <a:latin typeface="Arial" pitchFamily="34" charset="0"/>
              </a:rPr>
              <a:t>Media) </a:t>
            </a:r>
            <a:endParaRPr lang="ko-KR" altLang="en-US" sz="15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4001" y="44450"/>
            <a:ext cx="3078820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pPr marL="361950" indent="-361950"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itchFamily="34" charset="0"/>
              </a:rPr>
              <a:t>I. </a:t>
            </a:r>
            <a:r>
              <a:rPr lang="en-US" altLang="en-US" sz="2000" dirty="0" smtClean="0">
                <a:solidFill>
                  <a:schemeClr val="tx1"/>
                </a:solidFill>
                <a:latin typeface="Arial" pitchFamily="34" charset="0"/>
              </a:rPr>
              <a:t>nx Switch(PBX)</a:t>
            </a:r>
            <a:endParaRPr lang="ko-KR" altLang="en-US" sz="20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76" y="728700"/>
            <a:ext cx="9578466" cy="570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345155" y="733616"/>
            <a:ext cx="202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Save/Delete button</a:t>
            </a:r>
            <a:endParaRPr lang="ko-KR" altLang="en-US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27060" y="1423809"/>
            <a:ext cx="202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Select media server</a:t>
            </a:r>
            <a:endParaRPr lang="ko-KR" altLang="en-US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0852" y="1650866"/>
            <a:ext cx="202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Save log level button</a:t>
            </a:r>
            <a:endParaRPr lang="ko-KR" altLang="en-US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8484" y="5276237"/>
            <a:ext cx="3918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Information in the media 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5541" y="3440033"/>
            <a:ext cx="382242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Media information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that set in the signal server,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but not use in the media server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LG CNS">
  <a:themeElements>
    <a:clrScheme name="">
      <a:dk1>
        <a:srgbClr val="000000"/>
      </a:dk1>
      <a:lt1>
        <a:srgbClr val="FFFFFF"/>
      </a:lt1>
      <a:dk2>
        <a:srgbClr val="000000"/>
      </a:dk2>
      <a:lt2>
        <a:srgbClr val="080808"/>
      </a:lt2>
      <a:accent1>
        <a:srgbClr val="B8CFDE"/>
      </a:accent1>
      <a:accent2>
        <a:srgbClr val="8AB8D2"/>
      </a:accent2>
      <a:accent3>
        <a:srgbClr val="FFFFFF"/>
      </a:accent3>
      <a:accent4>
        <a:srgbClr val="000000"/>
      </a:accent4>
      <a:accent5>
        <a:srgbClr val="D8E4EC"/>
      </a:accent5>
      <a:accent6>
        <a:srgbClr val="7DA6BE"/>
      </a:accent6>
      <a:hlink>
        <a:srgbClr val="3C90BF"/>
      </a:hlink>
      <a:folHlink>
        <a:srgbClr val="0272B0"/>
      </a:folHlink>
    </a:clrScheme>
    <a:fontScheme name="2_LG CNS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algn="ctr">
          <a:solidFill>
            <a:schemeClr val="bg1">
              <a:lumMod val="50000"/>
            </a:schemeClr>
          </a:solidFill>
          <a:round/>
          <a:headEnd type="none" w="sm" len="sm"/>
          <a:tailEnd type="triangle" w="med" len="med"/>
        </a:ln>
      </a:spPr>
      <a:bodyPr anchor="ctr"/>
      <a:lstStyle>
        <a:defPPr>
          <a:defRPr>
            <a:latin typeface="가는각진제목체" pitchFamily="18" charset="-127"/>
            <a:ea typeface="가는각진제목체" pitchFamily="18" charset="-127"/>
          </a:defRPr>
        </a:defPPr>
      </a:lstStyle>
    </a:spDef>
    <a:lnDef>
      <a:spPr bwMode="auto">
        <a:noFill/>
        <a:ln w="15875">
          <a:solidFill>
            <a:srgbClr val="5F5F5F"/>
          </a:solidFill>
          <a:miter lim="800000"/>
          <a:headEnd type="triangle" w="med" len="med"/>
          <a:tailEnd type="triangl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b="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2_LG CN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G CN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G CN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G CN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G CN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G CN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G CN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jm lee</Template>
  <TotalTime>13696</TotalTime>
  <Words>4552</Words>
  <Application>Microsoft Office PowerPoint</Application>
  <PresentationFormat>A4 용지(210x297mm)</PresentationFormat>
  <Paragraphs>932</Paragraphs>
  <Slides>70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굴림</vt:lpstr>
      <vt:lpstr>Arial</vt:lpstr>
      <vt:lpstr>맑은 고딕</vt:lpstr>
      <vt:lpstr>돋움</vt:lpstr>
      <vt:lpstr>Wingdings</vt:lpstr>
      <vt:lpstr>Helvetica 75 Bold</vt:lpstr>
      <vt:lpstr>조선일보명조</vt:lpstr>
      <vt:lpstr>2_LG CNS</vt:lpstr>
      <vt:lpstr>슬라이드 0</vt:lpstr>
      <vt:lpstr>슬라이드 1</vt:lpstr>
      <vt:lpstr>INDEX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TitlesOfParts>
  <Company>entrue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newlamen</cp:lastModifiedBy>
  <cp:revision>2444</cp:revision>
  <dcterms:created xsi:type="dcterms:W3CDTF">2005-02-16T02:33:44Z</dcterms:created>
  <dcterms:modified xsi:type="dcterms:W3CDTF">2012-09-07T16:02:22Z</dcterms:modified>
</cp:coreProperties>
</file>